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4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0" r:id="rId12"/>
    <p:sldId id="281" r:id="rId13"/>
    <p:sldId id="282" r:id="rId14"/>
    <p:sldId id="271" r:id="rId15"/>
    <p:sldId id="279" r:id="rId16"/>
    <p:sldId id="272" r:id="rId17"/>
    <p:sldId id="278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ng" initials="KT" lastIdx="1" clrIdx="0">
    <p:extLst>
      <p:ext uri="{19B8F6BF-5375-455C-9EA6-DF929625EA0E}">
        <p15:presenceInfo xmlns:p15="http://schemas.microsoft.com/office/powerpoint/2012/main" userId="Ku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067"/>
    <a:srgbClr val="D81C4A"/>
    <a:srgbClr val="DDB043"/>
    <a:srgbClr val="F8CD89"/>
    <a:srgbClr val="F3B22A"/>
    <a:srgbClr val="03B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6735" autoAdjust="0"/>
  </p:normalViewPr>
  <p:slideViewPr>
    <p:cSldViewPr snapToGrid="0">
      <p:cViewPr varScale="1">
        <p:scale>
          <a:sx n="44" d="100"/>
          <a:sy n="44" d="100"/>
        </p:scale>
        <p:origin x="1070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038368392356755E-2"/>
          <c:y val="2.1824091808082938E-2"/>
          <c:w val="0.91219673627753051"/>
          <c:h val="0.80733880015756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Sex Work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Sheet1!$B$1:$AT$1</c:f>
              <c:strCache>
                <c:ptCount val="4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2020</c:v>
                </c:pt>
                <c:pt idx="35">
                  <c:v>2021</c:v>
                </c:pt>
                <c:pt idx="36">
                  <c:v>2022</c:v>
                </c:pt>
                <c:pt idx="37">
                  <c:v>2023</c:v>
                </c:pt>
                <c:pt idx="38">
                  <c:v>2024</c:v>
                </c:pt>
                <c:pt idx="39">
                  <c:v>2025</c:v>
                </c:pt>
                <c:pt idx="40">
                  <c:v>2026</c:v>
                </c:pt>
                <c:pt idx="41">
                  <c:v>2027</c:v>
                </c:pt>
                <c:pt idx="42">
                  <c:v>2028</c:v>
                </c:pt>
                <c:pt idx="43">
                  <c:v>2029</c:v>
                </c:pt>
                <c:pt idx="44">
                  <c:v>2030</c:v>
                </c:pt>
              </c:strCache>
            </c:strRef>
          </c:cat>
          <c:val>
            <c:numRef>
              <c:f>Sheet1!$B$2:$AT$2</c:f>
              <c:numCache>
                <c:formatCode>General</c:formatCode>
                <c:ptCount val="45"/>
                <c:pt idx="0">
                  <c:v>8.8176999999999985</c:v>
                </c:pt>
                <c:pt idx="1">
                  <c:v>120.68239999999997</c:v>
                </c:pt>
                <c:pt idx="2">
                  <c:v>1435.5797</c:v>
                </c:pt>
                <c:pt idx="3">
                  <c:v>13338.548900000003</c:v>
                </c:pt>
                <c:pt idx="4">
                  <c:v>64270.537400000008</c:v>
                </c:pt>
                <c:pt idx="5">
                  <c:v>115083.33530000001</c:v>
                </c:pt>
                <c:pt idx="6">
                  <c:v>125544.16710000005</c:v>
                </c:pt>
                <c:pt idx="7">
                  <c:v>83078.518599999996</c:v>
                </c:pt>
                <c:pt idx="8">
                  <c:v>60022.313600000001</c:v>
                </c:pt>
                <c:pt idx="9">
                  <c:v>36436.469499999999</c:v>
                </c:pt>
                <c:pt idx="10">
                  <c:v>21064.467099999998</c:v>
                </c:pt>
                <c:pt idx="11">
                  <c:v>12762.024600000002</c:v>
                </c:pt>
                <c:pt idx="12">
                  <c:v>8253.2983999999979</c:v>
                </c:pt>
                <c:pt idx="13">
                  <c:v>6440.8312000000014</c:v>
                </c:pt>
                <c:pt idx="14">
                  <c:v>5069.1974</c:v>
                </c:pt>
                <c:pt idx="15">
                  <c:v>4513.2921000000006</c:v>
                </c:pt>
                <c:pt idx="16">
                  <c:v>3596.2837999999997</c:v>
                </c:pt>
                <c:pt idx="17">
                  <c:v>3093.0641999999998</c:v>
                </c:pt>
                <c:pt idx="18">
                  <c:v>2425.7227999999996</c:v>
                </c:pt>
                <c:pt idx="19">
                  <c:v>2102.2511</c:v>
                </c:pt>
                <c:pt idx="20">
                  <c:v>1754.3454000000002</c:v>
                </c:pt>
                <c:pt idx="21">
                  <c:v>1452.8675000000001</c:v>
                </c:pt>
                <c:pt idx="22">
                  <c:v>1199.9035999999996</c:v>
                </c:pt>
                <c:pt idx="23">
                  <c:v>1092.4783999999997</c:v>
                </c:pt>
                <c:pt idx="24">
                  <c:v>1070.9753999999998</c:v>
                </c:pt>
                <c:pt idx="25">
                  <c:v>1060.0121999999997</c:v>
                </c:pt>
                <c:pt idx="26">
                  <c:v>966.52169999999978</c:v>
                </c:pt>
                <c:pt idx="27">
                  <c:v>837.1255000000001</c:v>
                </c:pt>
                <c:pt idx="28">
                  <c:v>748.33440000000007</c:v>
                </c:pt>
                <c:pt idx="29">
                  <c:v>643.41789999999992</c:v>
                </c:pt>
                <c:pt idx="30">
                  <c:v>550.83469999999988</c:v>
                </c:pt>
                <c:pt idx="31">
                  <c:v>491.16390000000001</c:v>
                </c:pt>
                <c:pt idx="32">
                  <c:v>440.43770000000006</c:v>
                </c:pt>
                <c:pt idx="33">
                  <c:v>398.29299999999995</c:v>
                </c:pt>
                <c:pt idx="34">
                  <c:v>364.29940000000005</c:v>
                </c:pt>
                <c:pt idx="35">
                  <c:v>337.70699999999999</c:v>
                </c:pt>
                <c:pt idx="36">
                  <c:v>316.10819999999995</c:v>
                </c:pt>
                <c:pt idx="37">
                  <c:v>296.6361</c:v>
                </c:pt>
                <c:pt idx="38">
                  <c:v>278.63700000000006</c:v>
                </c:pt>
                <c:pt idx="39">
                  <c:v>261.91189999999995</c:v>
                </c:pt>
                <c:pt idx="40">
                  <c:v>246.61199999999994</c:v>
                </c:pt>
                <c:pt idx="41">
                  <c:v>232.66849999999994</c:v>
                </c:pt>
                <c:pt idx="42">
                  <c:v>219.74520000000004</c:v>
                </c:pt>
                <c:pt idx="43">
                  <c:v>207.70360000000005</c:v>
                </c:pt>
                <c:pt idx="44">
                  <c:v>196.50089999999997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6B-45ED-A0BF-AC102774526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Spousal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Sheet1!$B$1:$AT$1</c:f>
              <c:strCache>
                <c:ptCount val="4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2020</c:v>
                </c:pt>
                <c:pt idx="35">
                  <c:v>2021</c:v>
                </c:pt>
                <c:pt idx="36">
                  <c:v>2022</c:v>
                </c:pt>
                <c:pt idx="37">
                  <c:v>2023</c:v>
                </c:pt>
                <c:pt idx="38">
                  <c:v>2024</c:v>
                </c:pt>
                <c:pt idx="39">
                  <c:v>2025</c:v>
                </c:pt>
                <c:pt idx="40">
                  <c:v>2026</c:v>
                </c:pt>
                <c:pt idx="41">
                  <c:v>2027</c:v>
                </c:pt>
                <c:pt idx="42">
                  <c:v>2028</c:v>
                </c:pt>
                <c:pt idx="43">
                  <c:v>2029</c:v>
                </c:pt>
                <c:pt idx="44">
                  <c:v>2030</c:v>
                </c:pt>
              </c:strCache>
            </c:strRef>
          </c:cat>
          <c:val>
            <c:numRef>
              <c:f>Sheet1!$B$3:$AT$3</c:f>
              <c:numCache>
                <c:formatCode>General</c:formatCode>
                <c:ptCount val="45"/>
                <c:pt idx="0">
                  <c:v>0.25600000000000001</c:v>
                </c:pt>
                <c:pt idx="1">
                  <c:v>3.1523000000000003</c:v>
                </c:pt>
                <c:pt idx="2">
                  <c:v>38.195400000000006</c:v>
                </c:pt>
                <c:pt idx="3">
                  <c:v>398.6</c:v>
                </c:pt>
                <c:pt idx="4">
                  <c:v>2467.7353000000003</c:v>
                </c:pt>
                <c:pt idx="5">
                  <c:v>7140.1707000000006</c:v>
                </c:pt>
                <c:pt idx="6">
                  <c:v>12523.5182</c:v>
                </c:pt>
                <c:pt idx="7">
                  <c:v>16513.776600000001</c:v>
                </c:pt>
                <c:pt idx="8">
                  <c:v>18780.611899999996</c:v>
                </c:pt>
                <c:pt idx="9">
                  <c:v>19499.469400000002</c:v>
                </c:pt>
                <c:pt idx="10">
                  <c:v>19321.382700000002</c:v>
                </c:pt>
                <c:pt idx="11">
                  <c:v>18665.271399999998</c:v>
                </c:pt>
                <c:pt idx="12">
                  <c:v>17574.760399999999</c:v>
                </c:pt>
                <c:pt idx="13">
                  <c:v>16116.541600000002</c:v>
                </c:pt>
                <c:pt idx="14">
                  <c:v>14527.896999999999</c:v>
                </c:pt>
                <c:pt idx="15">
                  <c:v>12994.231499999998</c:v>
                </c:pt>
                <c:pt idx="16">
                  <c:v>11520.694</c:v>
                </c:pt>
                <c:pt idx="17">
                  <c:v>10136.5044</c:v>
                </c:pt>
                <c:pt idx="18">
                  <c:v>8830.6857</c:v>
                </c:pt>
                <c:pt idx="19">
                  <c:v>7538.2356</c:v>
                </c:pt>
                <c:pt idx="20">
                  <c:v>6394.1491000000005</c:v>
                </c:pt>
                <c:pt idx="21">
                  <c:v>5567.3802000000005</c:v>
                </c:pt>
                <c:pt idx="22">
                  <c:v>4882.1153999999997</c:v>
                </c:pt>
                <c:pt idx="23">
                  <c:v>4299.0649000000003</c:v>
                </c:pt>
                <c:pt idx="24">
                  <c:v>3797.0108999999998</c:v>
                </c:pt>
                <c:pt idx="25">
                  <c:v>3362.4045999999998</c:v>
                </c:pt>
                <c:pt idx="26">
                  <c:v>2935.5378000000001</c:v>
                </c:pt>
                <c:pt idx="27">
                  <c:v>2541.2263000000003</c:v>
                </c:pt>
                <c:pt idx="28">
                  <c:v>2204.3364000000001</c:v>
                </c:pt>
                <c:pt idx="29">
                  <c:v>1915.2580999999998</c:v>
                </c:pt>
                <c:pt idx="30">
                  <c:v>1731.5650000000001</c:v>
                </c:pt>
                <c:pt idx="31">
                  <c:v>1563.4929</c:v>
                </c:pt>
                <c:pt idx="32">
                  <c:v>1421.7325999999998</c:v>
                </c:pt>
                <c:pt idx="33">
                  <c:v>1303.2848000000001</c:v>
                </c:pt>
                <c:pt idx="34">
                  <c:v>1205.8639000000001</c:v>
                </c:pt>
                <c:pt idx="35">
                  <c:v>1125.7145</c:v>
                </c:pt>
                <c:pt idx="36">
                  <c:v>1053.3042</c:v>
                </c:pt>
                <c:pt idx="37">
                  <c:v>983.91290000000004</c:v>
                </c:pt>
                <c:pt idx="38">
                  <c:v>918.80320000000006</c:v>
                </c:pt>
                <c:pt idx="39">
                  <c:v>858.78719999999998</c:v>
                </c:pt>
                <c:pt idx="40">
                  <c:v>804.23130000000003</c:v>
                </c:pt>
                <c:pt idx="41">
                  <c:v>754.86159999999995</c:v>
                </c:pt>
                <c:pt idx="42">
                  <c:v>710.07579999999996</c:v>
                </c:pt>
                <c:pt idx="43">
                  <c:v>669.32650000000001</c:v>
                </c:pt>
                <c:pt idx="44">
                  <c:v>632.21789999999987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6B-45ED-A0BF-AC102774526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Casual sex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Sheet1!$B$1:$AT$1</c:f>
              <c:strCache>
                <c:ptCount val="4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2020</c:v>
                </c:pt>
                <c:pt idx="35">
                  <c:v>2021</c:v>
                </c:pt>
                <c:pt idx="36">
                  <c:v>2022</c:v>
                </c:pt>
                <c:pt idx="37">
                  <c:v>2023</c:v>
                </c:pt>
                <c:pt idx="38">
                  <c:v>2024</c:v>
                </c:pt>
                <c:pt idx="39">
                  <c:v>2025</c:v>
                </c:pt>
                <c:pt idx="40">
                  <c:v>2026</c:v>
                </c:pt>
                <c:pt idx="41">
                  <c:v>2027</c:v>
                </c:pt>
                <c:pt idx="42">
                  <c:v>2028</c:v>
                </c:pt>
                <c:pt idx="43">
                  <c:v>2029</c:v>
                </c:pt>
                <c:pt idx="44">
                  <c:v>2030</c:v>
                </c:pt>
              </c:strCache>
            </c:strRef>
          </c:cat>
          <c:val>
            <c:numRef>
              <c:f>Sheet1!$B$4:$AT$4</c:f>
              <c:numCache>
                <c:formatCode>General</c:formatCode>
                <c:ptCount val="45"/>
                <c:pt idx="0">
                  <c:v>5.8999999999999999E-3</c:v>
                </c:pt>
                <c:pt idx="1">
                  <c:v>7.8899999999999998E-2</c:v>
                </c:pt>
                <c:pt idx="2">
                  <c:v>0.97470000000000001</c:v>
                </c:pt>
                <c:pt idx="3">
                  <c:v>10.305899999999999</c:v>
                </c:pt>
                <c:pt idx="4">
                  <c:v>68.083100000000002</c:v>
                </c:pt>
                <c:pt idx="5">
                  <c:v>218.1576</c:v>
                </c:pt>
                <c:pt idx="6">
                  <c:v>412.03809999999999</c:v>
                </c:pt>
                <c:pt idx="7">
                  <c:v>570.40870000000007</c:v>
                </c:pt>
                <c:pt idx="8">
                  <c:v>681.63120000000004</c:v>
                </c:pt>
                <c:pt idx="9">
                  <c:v>744.05960000000005</c:v>
                </c:pt>
                <c:pt idx="10">
                  <c:v>783.09129999999993</c:v>
                </c:pt>
                <c:pt idx="11">
                  <c:v>1042.4360000000001</c:v>
                </c:pt>
                <c:pt idx="12">
                  <c:v>1268.7763</c:v>
                </c:pt>
                <c:pt idx="13">
                  <c:v>1446.1206</c:v>
                </c:pt>
                <c:pt idx="14">
                  <c:v>1574.6261</c:v>
                </c:pt>
                <c:pt idx="15">
                  <c:v>1664.6554000000001</c:v>
                </c:pt>
                <c:pt idx="16">
                  <c:v>1716.0687</c:v>
                </c:pt>
                <c:pt idx="17">
                  <c:v>1729.4162000000001</c:v>
                </c:pt>
                <c:pt idx="18">
                  <c:v>1707.8809000000001</c:v>
                </c:pt>
                <c:pt idx="19">
                  <c:v>1636.4287999999999</c:v>
                </c:pt>
                <c:pt idx="20">
                  <c:v>1454.5835999999999</c:v>
                </c:pt>
                <c:pt idx="21">
                  <c:v>1320.7469999999998</c:v>
                </c:pt>
                <c:pt idx="22">
                  <c:v>1203.7798</c:v>
                </c:pt>
                <c:pt idx="23">
                  <c:v>1098.3500000000001</c:v>
                </c:pt>
                <c:pt idx="24">
                  <c:v>1003.0797</c:v>
                </c:pt>
                <c:pt idx="25">
                  <c:v>909.3655</c:v>
                </c:pt>
                <c:pt idx="26">
                  <c:v>820.82770000000005</c:v>
                </c:pt>
                <c:pt idx="27">
                  <c:v>741.24310000000003</c:v>
                </c:pt>
                <c:pt idx="28">
                  <c:v>661.9126</c:v>
                </c:pt>
                <c:pt idx="29">
                  <c:v>592.51900000000001</c:v>
                </c:pt>
                <c:pt idx="30">
                  <c:v>552.17370000000005</c:v>
                </c:pt>
                <c:pt idx="31">
                  <c:v>509.77809999999999</c:v>
                </c:pt>
                <c:pt idx="32">
                  <c:v>473.1626</c:v>
                </c:pt>
                <c:pt idx="33">
                  <c:v>442.49530000000004</c:v>
                </c:pt>
                <c:pt idx="34">
                  <c:v>417.92790000000002</c:v>
                </c:pt>
                <c:pt idx="35">
                  <c:v>398.94479999999999</c:v>
                </c:pt>
                <c:pt idx="36">
                  <c:v>381.89269999999999</c:v>
                </c:pt>
                <c:pt idx="37">
                  <c:v>364.81859999999995</c:v>
                </c:pt>
                <c:pt idx="38">
                  <c:v>347.96860000000004</c:v>
                </c:pt>
                <c:pt idx="39">
                  <c:v>331.64729999999997</c:v>
                </c:pt>
                <c:pt idx="40">
                  <c:v>316.29590000000002</c:v>
                </c:pt>
                <c:pt idx="41">
                  <c:v>311.46899999999999</c:v>
                </c:pt>
                <c:pt idx="42">
                  <c:v>294.70910000000003</c:v>
                </c:pt>
                <c:pt idx="43">
                  <c:v>278.96100000000001</c:v>
                </c:pt>
                <c:pt idx="44">
                  <c:v>264.1968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6B-45ED-A0BF-AC102774526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Male-male sex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Sheet1!$B$1:$AT$1</c:f>
              <c:strCache>
                <c:ptCount val="4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2020</c:v>
                </c:pt>
                <c:pt idx="35">
                  <c:v>2021</c:v>
                </c:pt>
                <c:pt idx="36">
                  <c:v>2022</c:v>
                </c:pt>
                <c:pt idx="37">
                  <c:v>2023</c:v>
                </c:pt>
                <c:pt idx="38">
                  <c:v>2024</c:v>
                </c:pt>
                <c:pt idx="39">
                  <c:v>2025</c:v>
                </c:pt>
                <c:pt idx="40">
                  <c:v>2026</c:v>
                </c:pt>
                <c:pt idx="41">
                  <c:v>2027</c:v>
                </c:pt>
                <c:pt idx="42">
                  <c:v>2028</c:v>
                </c:pt>
                <c:pt idx="43">
                  <c:v>2029</c:v>
                </c:pt>
                <c:pt idx="44">
                  <c:v>2030</c:v>
                </c:pt>
              </c:strCache>
            </c:strRef>
          </c:cat>
          <c:val>
            <c:numRef>
              <c:f>Sheet1!$B$5:$AT$5</c:f>
              <c:numCache>
                <c:formatCode>General</c:formatCode>
                <c:ptCount val="45"/>
                <c:pt idx="0">
                  <c:v>0.82559999999999989</c:v>
                </c:pt>
                <c:pt idx="1">
                  <c:v>2.1275999999999997</c:v>
                </c:pt>
                <c:pt idx="2">
                  <c:v>8.4539000000000009</c:v>
                </c:pt>
                <c:pt idx="3">
                  <c:v>60.521199999999993</c:v>
                </c:pt>
                <c:pt idx="4">
                  <c:v>307.41410000000008</c:v>
                </c:pt>
                <c:pt idx="5">
                  <c:v>806.50569999999993</c:v>
                </c:pt>
                <c:pt idx="6">
                  <c:v>1420.6767000000004</c:v>
                </c:pt>
                <c:pt idx="7">
                  <c:v>1935.8562999999999</c:v>
                </c:pt>
                <c:pt idx="8">
                  <c:v>2347.0970000000007</c:v>
                </c:pt>
                <c:pt idx="9">
                  <c:v>2602.1129000000005</c:v>
                </c:pt>
                <c:pt idx="10">
                  <c:v>2923.7908000000007</c:v>
                </c:pt>
                <c:pt idx="11">
                  <c:v>3177.8136000000013</c:v>
                </c:pt>
                <c:pt idx="12">
                  <c:v>3377.7901000000011</c:v>
                </c:pt>
                <c:pt idx="13">
                  <c:v>3514.4528</c:v>
                </c:pt>
                <c:pt idx="14">
                  <c:v>3587.9512999999993</c:v>
                </c:pt>
                <c:pt idx="15">
                  <c:v>3706.1794000000014</c:v>
                </c:pt>
                <c:pt idx="16">
                  <c:v>3916.7151999999996</c:v>
                </c:pt>
                <c:pt idx="17">
                  <c:v>4113.2213000000002</c:v>
                </c:pt>
                <c:pt idx="18">
                  <c:v>4397.6139000000012</c:v>
                </c:pt>
                <c:pt idx="19">
                  <c:v>4675.8400000000011</c:v>
                </c:pt>
                <c:pt idx="20">
                  <c:v>4834.1100999999999</c:v>
                </c:pt>
                <c:pt idx="21">
                  <c:v>4811.0636999999988</c:v>
                </c:pt>
                <c:pt idx="22">
                  <c:v>4759.9301999999989</c:v>
                </c:pt>
                <c:pt idx="23">
                  <c:v>4678.0723000000025</c:v>
                </c:pt>
                <c:pt idx="24">
                  <c:v>4567.6867999999995</c:v>
                </c:pt>
                <c:pt idx="25">
                  <c:v>4469.5235999999986</c:v>
                </c:pt>
                <c:pt idx="26">
                  <c:v>4239.2264999999998</c:v>
                </c:pt>
                <c:pt idx="27">
                  <c:v>3976.2014000000004</c:v>
                </c:pt>
                <c:pt idx="28">
                  <c:v>3826.2980000000002</c:v>
                </c:pt>
                <c:pt idx="29">
                  <c:v>3487.6544000000004</c:v>
                </c:pt>
                <c:pt idx="30">
                  <c:v>3180.4307000000003</c:v>
                </c:pt>
                <c:pt idx="31">
                  <c:v>3045.4340999999999</c:v>
                </c:pt>
                <c:pt idx="32">
                  <c:v>2923.13</c:v>
                </c:pt>
                <c:pt idx="33">
                  <c:v>2817.6891000000001</c:v>
                </c:pt>
                <c:pt idx="34">
                  <c:v>2733.5138999999999</c:v>
                </c:pt>
                <c:pt idx="35">
                  <c:v>2673.2283000000002</c:v>
                </c:pt>
                <c:pt idx="36">
                  <c:v>2629.3020999999999</c:v>
                </c:pt>
                <c:pt idx="37">
                  <c:v>2588.6437999999994</c:v>
                </c:pt>
                <c:pt idx="38">
                  <c:v>2548.9512</c:v>
                </c:pt>
                <c:pt idx="39">
                  <c:v>2509.804599999999</c:v>
                </c:pt>
                <c:pt idx="40">
                  <c:v>2473.3755999999998</c:v>
                </c:pt>
                <c:pt idx="41">
                  <c:v>2440.3021999999996</c:v>
                </c:pt>
                <c:pt idx="42">
                  <c:v>2408.8584000000005</c:v>
                </c:pt>
                <c:pt idx="43">
                  <c:v>2378.9732000000004</c:v>
                </c:pt>
                <c:pt idx="44">
                  <c:v>2350.5775000000008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6B-45ED-A0BF-AC102774526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Needle sharing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Sheet1!$B$1:$AT$1</c:f>
              <c:strCache>
                <c:ptCount val="4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2020</c:v>
                </c:pt>
                <c:pt idx="35">
                  <c:v>2021</c:v>
                </c:pt>
                <c:pt idx="36">
                  <c:v>2022</c:v>
                </c:pt>
                <c:pt idx="37">
                  <c:v>2023</c:v>
                </c:pt>
                <c:pt idx="38">
                  <c:v>2024</c:v>
                </c:pt>
                <c:pt idx="39">
                  <c:v>2025</c:v>
                </c:pt>
                <c:pt idx="40">
                  <c:v>2026</c:v>
                </c:pt>
                <c:pt idx="41">
                  <c:v>2027</c:v>
                </c:pt>
                <c:pt idx="42">
                  <c:v>2028</c:v>
                </c:pt>
                <c:pt idx="43">
                  <c:v>2029</c:v>
                </c:pt>
                <c:pt idx="44">
                  <c:v>2030</c:v>
                </c:pt>
              </c:strCache>
            </c:strRef>
          </c:cat>
          <c:val>
            <c:numRef>
              <c:f>Sheet1!$B$6:$AT$6</c:f>
              <c:numCache>
                <c:formatCode>General</c:formatCode>
                <c:ptCount val="45"/>
                <c:pt idx="0">
                  <c:v>12.103</c:v>
                </c:pt>
                <c:pt idx="1">
                  <c:v>148.06649999999999</c:v>
                </c:pt>
                <c:pt idx="2">
                  <c:v>1763.9505999999999</c:v>
                </c:pt>
                <c:pt idx="3">
                  <c:v>16044.963</c:v>
                </c:pt>
                <c:pt idx="4">
                  <c:v>42318.075199999999</c:v>
                </c:pt>
                <c:pt idx="5">
                  <c:v>22047.064699999999</c:v>
                </c:pt>
                <c:pt idx="6">
                  <c:v>12061.485000000001</c:v>
                </c:pt>
                <c:pt idx="7">
                  <c:v>15191.568600000001</c:v>
                </c:pt>
                <c:pt idx="8">
                  <c:v>10572.8254</c:v>
                </c:pt>
                <c:pt idx="9">
                  <c:v>10109.309499999999</c:v>
                </c:pt>
                <c:pt idx="10">
                  <c:v>9146.1699000000008</c:v>
                </c:pt>
                <c:pt idx="11">
                  <c:v>6432.5127000000002</c:v>
                </c:pt>
                <c:pt idx="12">
                  <c:v>5371.0083000000004</c:v>
                </c:pt>
                <c:pt idx="13">
                  <c:v>4526.7352000000001</c:v>
                </c:pt>
                <c:pt idx="14">
                  <c:v>3727.6756999999998</c:v>
                </c:pt>
                <c:pt idx="15">
                  <c:v>3065.5417000000002</c:v>
                </c:pt>
                <c:pt idx="16">
                  <c:v>2425.1808000000001</c:v>
                </c:pt>
                <c:pt idx="17">
                  <c:v>1879.8305</c:v>
                </c:pt>
                <c:pt idx="18">
                  <c:v>1552.9447</c:v>
                </c:pt>
                <c:pt idx="19">
                  <c:v>1341.6370999999999</c:v>
                </c:pt>
                <c:pt idx="20">
                  <c:v>1133.6385</c:v>
                </c:pt>
                <c:pt idx="21">
                  <c:v>1008.6433</c:v>
                </c:pt>
                <c:pt idx="22">
                  <c:v>886.05960000000005</c:v>
                </c:pt>
                <c:pt idx="23">
                  <c:v>765.90160000000003</c:v>
                </c:pt>
                <c:pt idx="24">
                  <c:v>646.22389999999996</c:v>
                </c:pt>
                <c:pt idx="25">
                  <c:v>606.86469999999997</c:v>
                </c:pt>
                <c:pt idx="26">
                  <c:v>544.75390000000004</c:v>
                </c:pt>
                <c:pt idx="27">
                  <c:v>463.36189999999999</c:v>
                </c:pt>
                <c:pt idx="28">
                  <c:v>285.49290000000002</c:v>
                </c:pt>
                <c:pt idx="29">
                  <c:v>119.82259999999999</c:v>
                </c:pt>
                <c:pt idx="30">
                  <c:v>211.44810000000001</c:v>
                </c:pt>
                <c:pt idx="31">
                  <c:v>252.7688</c:v>
                </c:pt>
                <c:pt idx="32">
                  <c:v>273.30130000000003</c:v>
                </c:pt>
                <c:pt idx="33">
                  <c:v>284.7122</c:v>
                </c:pt>
                <c:pt idx="34">
                  <c:v>291.92219999999998</c:v>
                </c:pt>
                <c:pt idx="35">
                  <c:v>297.1823</c:v>
                </c:pt>
                <c:pt idx="36">
                  <c:v>300.84480000000002</c:v>
                </c:pt>
                <c:pt idx="37">
                  <c:v>302.51179999999999</c:v>
                </c:pt>
                <c:pt idx="38">
                  <c:v>302.67239999999998</c:v>
                </c:pt>
                <c:pt idx="39">
                  <c:v>301.75790000000001</c:v>
                </c:pt>
                <c:pt idx="40">
                  <c:v>300.34649999999999</c:v>
                </c:pt>
                <c:pt idx="41">
                  <c:v>298.7285</c:v>
                </c:pt>
                <c:pt idx="42">
                  <c:v>296.85340000000002</c:v>
                </c:pt>
                <c:pt idx="43">
                  <c:v>294.81760000000003</c:v>
                </c:pt>
                <c:pt idx="44">
                  <c:v>292.6832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6B-45ED-A0BF-AC1027745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100"/>
        <c:axId val="1525880592"/>
        <c:axId val="1276824960"/>
      </c:barChart>
      <c:catAx>
        <c:axId val="152588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824960"/>
        <c:crosses val="autoZero"/>
        <c:auto val="1"/>
        <c:lblAlgn val="ctr"/>
        <c:lblOffset val="100"/>
        <c:noMultiLvlLbl val="0"/>
      </c:catAx>
      <c:valAx>
        <c:axId val="127682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68000"/>
                </a:schemeClr>
              </a:solidFill>
              <a:prstDash val="sys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588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Sex work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C-4398-8C99-64D51011CA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Spousal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4C-4398-8C99-64D51011CA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Casual sex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4C-4398-8C99-64D51011CA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Male-male sex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4C-4398-8C99-64D51011CA3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Needle sharing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4C-4398-8C99-64D51011C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8780224"/>
        <c:axId val="1649007536"/>
      </c:barChart>
      <c:catAx>
        <c:axId val="1648780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9007536"/>
        <c:crosses val="autoZero"/>
        <c:auto val="1"/>
        <c:lblAlgn val="ctr"/>
        <c:lblOffset val="100"/>
        <c:noMultiLvlLbl val="0"/>
      </c:catAx>
      <c:valAx>
        <c:axId val="1649007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878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74B31-6848-4619-8D3E-F7F5FEAC4F7B}" type="datetimeFigureOut">
              <a:rPr lang="en-US" smtClean="0"/>
              <a:t>21-Jul-19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C837E-308C-4F34-A6A1-F4DEB210A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5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798BE-BB0B-4CE9-B0E3-C3625BCFE9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71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A23BA-C1C5-4E50-B9C7-EEEB982C86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80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A23BA-C1C5-4E50-B9C7-EEEB982C86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125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23BA-C1C5-4E50-B9C7-EEEB982C86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4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23BA-C1C5-4E50-B9C7-EEEB982C86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41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23BA-C1C5-4E50-B9C7-EEEB982C86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0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nkages 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108" y="1122363"/>
            <a:ext cx="6197049" cy="3071950"/>
          </a:xfrm>
        </p:spPr>
        <p:txBody>
          <a:bodyPr anchor="b">
            <a:normAutofit/>
          </a:bodyPr>
          <a:lstStyle>
            <a:lvl1pPr algn="l">
              <a:defRPr sz="48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4107" y="4765813"/>
            <a:ext cx="6197049" cy="491986"/>
          </a:xfr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21-Jul-19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6D571-B94A-440F-A64D-D7885FF1FD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7" y="319232"/>
            <a:ext cx="2106623" cy="641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E319D8-396F-4D72-9159-9784106B7F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002" y="245504"/>
            <a:ext cx="1083347" cy="684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741ABB-F955-4299-8C57-544E83F407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89" y="296755"/>
            <a:ext cx="1665967" cy="6332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96D1B0-E87B-4D72-BDBB-6B6B2B0BCB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022" y="368374"/>
            <a:ext cx="1052261" cy="4472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09" y="373103"/>
            <a:ext cx="2399670" cy="48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41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21-Jul-19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21-Jul-19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6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21-Jul-19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69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21-Jul-19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7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21-Jul-19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30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F8E6E8E-DD74-4D7A-AF39-329B99E5D9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600" y="6373813"/>
            <a:ext cx="5994400" cy="35877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B44C01D-A5F4-4470-BAA3-694BE57B4E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6373812"/>
            <a:ext cx="5994400" cy="358775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92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vention 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7070" y="2122003"/>
            <a:ext cx="5976730" cy="1759227"/>
          </a:xfrm>
        </p:spPr>
        <p:txBody>
          <a:bodyPr anchor="b">
            <a:noAutofit/>
          </a:bodyPr>
          <a:lstStyle>
            <a:lvl1pPr algn="l">
              <a:defRPr sz="44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7070" y="4189342"/>
            <a:ext cx="5976730" cy="106845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21-Jul-19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21" y="203028"/>
            <a:ext cx="4096579" cy="82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2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ages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21-Jul-19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610600" y="6296171"/>
            <a:ext cx="3581400" cy="55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DE0B89-DA4D-4547-B89F-D09604401F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105" y="6528159"/>
            <a:ext cx="823406" cy="2508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EFD738-0CF3-49D5-9867-E88088ED8F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005" y="6505077"/>
            <a:ext cx="403212" cy="2547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8326CB-57D1-4545-B532-FA4B407BF4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0115" y="6525559"/>
            <a:ext cx="410775" cy="1830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B969CC-A156-4B7C-95AA-1D7988FF19B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966" y="6513712"/>
            <a:ext cx="630468" cy="265231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1884459"/>
            <a:ext cx="10515600" cy="4292504"/>
          </a:xfrm>
          <a:noFill/>
        </p:spPr>
        <p:txBody>
          <a:bodyPr/>
          <a:lstStyle>
            <a:lvl1pPr marL="274320" indent="-274320">
              <a:lnSpc>
                <a:spcPct val="100000"/>
              </a:lnSpc>
              <a:buClr>
                <a:schemeClr val="accent1"/>
              </a:buClr>
              <a:defRPr/>
            </a:lvl1pPr>
            <a:lvl2pPr marL="685800" indent="-274320">
              <a:buClr>
                <a:srgbClr val="F3B22A"/>
              </a:buClr>
              <a:buSzPct val="97000"/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5">
                  <a:lumMod val="60000"/>
                  <a:lumOff val="40000"/>
                </a:schemeClr>
              </a:buClr>
              <a:buSzPct val="90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48" y="6524207"/>
            <a:ext cx="985009" cy="19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22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log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74320">
              <a:lnSpc>
                <a:spcPct val="100000"/>
              </a:lnSpc>
              <a:buClr>
                <a:schemeClr val="accent1"/>
              </a:buClr>
              <a:defRPr/>
            </a:lvl1pPr>
            <a:lvl2pPr marL="685800" indent="-274320">
              <a:buClr>
                <a:srgbClr val="F3B22A"/>
              </a:buClr>
              <a:buSzPct val="97000"/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5">
                  <a:lumMod val="60000"/>
                  <a:lumOff val="40000"/>
                </a:schemeClr>
              </a:buClr>
              <a:buSzPct val="90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21-Jul-19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3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inkages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296171"/>
          </a:xfrm>
          <a:prstGeom prst="rect">
            <a:avLst/>
          </a:prstGeom>
          <a:solidFill>
            <a:srgbClr val="E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8518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009322"/>
            <a:ext cx="10515600" cy="10803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21-Jul-19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DE0B89-DA4D-4547-B89F-D09604401F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105" y="6528159"/>
            <a:ext cx="823406" cy="2508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EFD738-0CF3-49D5-9867-E88088ED8F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005" y="6505077"/>
            <a:ext cx="403212" cy="2547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B969CC-A156-4B7C-95AA-1D7988FF19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966" y="6513712"/>
            <a:ext cx="630468" cy="2652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48" y="6524207"/>
            <a:ext cx="985009" cy="1972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F8326CB-57D1-4545-B532-FA4B407BF48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0115" y="6525559"/>
            <a:ext cx="410775" cy="18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o logo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296171"/>
          </a:xfrm>
          <a:prstGeom prst="rect">
            <a:avLst/>
          </a:prstGeom>
          <a:solidFill>
            <a:srgbClr val="E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8518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009322"/>
            <a:ext cx="10515600" cy="10803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21-Jul-19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21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21-Jul-19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6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21-Jul-19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7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21-Jul-19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20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84459"/>
            <a:ext cx="10515600" cy="4292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B6BCE-5FD6-48C7-9096-56205E244495}" type="datetimeFigureOut">
              <a:rPr lang="en-US" smtClean="0"/>
              <a:t>21-Jul-19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4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2" r:id="rId4"/>
    <p:sldLayoutId id="2147483651" r:id="rId5"/>
    <p:sldLayoutId id="214748366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5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Phusit_Prakongsai2/publication/299363911_Developing_tools_and_methods_to_measure_HIV-related_stigma_discrimination_in_health_care_settings_in_Thailand/links/56f200d508ae1cb29a3d1ff4/Developing-tools-and-methods-to-measure-HIV-related-stigma-discrimination-in-health-care-settings-in-Thailand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hyperlink" Target="http://ihppthaigov.net/DB/publication/attachresearch/367/chapter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4735" y="1147415"/>
            <a:ext cx="7195250" cy="202167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Tangerine Clinic:  </a:t>
            </a:r>
            <a:r>
              <a:rPr lang="en-US" sz="4000" dirty="0" smtClean="0"/>
              <a:t>Integrated Healthcare Services for Transgender People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4735" y="4144209"/>
            <a:ext cx="7069989" cy="206870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Reshmie Ramautarsing, M.D., Ph.D.</a:t>
            </a:r>
            <a:endParaRPr lang="en-US" b="1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PREVENTION  | Thai Red Cross AIDS Research Centre</a:t>
            </a:r>
          </a:p>
          <a:p>
            <a:r>
              <a:rPr lang="en-US" sz="2000" b="1" dirty="0" smtClean="0">
                <a:latin typeface="Century Gothic" panose="020B0502020202020204" pitchFamily="34" charset="0"/>
              </a:rPr>
              <a:t>reshmie@prevention-trcarc.org</a:t>
            </a:r>
          </a:p>
          <a:p>
            <a:endParaRPr lang="en-US" sz="2000" b="1" dirty="0" smtClean="0"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latin typeface="Century Gothic" panose="020B0502020202020204" pitchFamily="34" charset="0"/>
              </a:rPr>
              <a:t>Mexico City, 22 July 2019</a:t>
            </a:r>
            <a:endParaRPr lang="en-US" sz="2000" b="1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DB08-CFB6-4FF3-878E-CF835B8D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TGW Client Characteristics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BEF09E-1536-4E93-8D9D-6841FA9AD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56" y="1884363"/>
            <a:ext cx="7631288" cy="4292600"/>
          </a:xfrm>
        </p:spPr>
      </p:pic>
    </p:spTree>
    <p:extLst>
      <p:ext uri="{BB962C8B-B14F-4D97-AF65-F5344CB8AC3E}">
        <p14:creationId xmlns:p14="http://schemas.microsoft.com/office/powerpoint/2010/main" val="73972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Male sexual partners of TGW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26"/>
          <a:stretch/>
        </p:blipFill>
        <p:spPr>
          <a:xfrm>
            <a:off x="2440004" y="2062526"/>
            <a:ext cx="6593863" cy="40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Male sexual partners of </a:t>
            </a:r>
            <a:r>
              <a:rPr lang="en-US" b="1" dirty="0" smtClean="0">
                <a:latin typeface="+mn-lt"/>
              </a:rPr>
              <a:t>TGW: 21 couples</a:t>
            </a:r>
            <a:endParaRPr lang="en-US" b="1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19" y="1884363"/>
            <a:ext cx="5941761" cy="4292600"/>
          </a:xfrm>
        </p:spPr>
      </p:pic>
    </p:spTree>
    <p:extLst>
      <p:ext uri="{BB962C8B-B14F-4D97-AF65-F5344CB8AC3E}">
        <p14:creationId xmlns:p14="http://schemas.microsoft.com/office/powerpoint/2010/main" val="41231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Sexual and Gender-Based Violence (SGBV) </a:t>
            </a:r>
            <a:br>
              <a:rPr lang="en-US" sz="3600" dirty="0" smtClean="0">
                <a:latin typeface="Century Gothic" panose="020B0502020202020204" pitchFamily="34" charset="0"/>
              </a:rPr>
            </a:br>
            <a:r>
              <a:rPr lang="en-US" sz="3600" dirty="0" smtClean="0">
                <a:latin typeface="Century Gothic" panose="020B0502020202020204" pitchFamily="34" charset="0"/>
              </a:rPr>
              <a:t>among transgender clients </a:t>
            </a:r>
            <a:r>
              <a:rPr lang="en-US" sz="3600" dirty="0">
                <a:latin typeface="Century Gothic" panose="020B0502020202020204" pitchFamily="34" charset="0"/>
              </a:rPr>
              <a:t>at Tangerine </a:t>
            </a:r>
            <a:r>
              <a:rPr lang="en-US" sz="3600" dirty="0" smtClean="0">
                <a:latin typeface="Century Gothic" panose="020B0502020202020204" pitchFamily="34" charset="0"/>
              </a:rPr>
              <a:t>Clinic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1A83DCE9-78A7-4CF5-B7F4-B95D00F6B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-212324" y="1440493"/>
            <a:ext cx="8888027" cy="4999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47" y="2248611"/>
            <a:ext cx="2991452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16A2-1A8A-4FAF-8C88-D3AE4AA5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Keys to Success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044080-83AE-46BA-9B9E-AE971C6A6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95" y="1884363"/>
            <a:ext cx="7871209" cy="4292600"/>
          </a:xfrm>
        </p:spPr>
      </p:pic>
    </p:spTree>
    <p:extLst>
      <p:ext uri="{BB962C8B-B14F-4D97-AF65-F5344CB8AC3E}">
        <p14:creationId xmlns:p14="http://schemas.microsoft.com/office/powerpoint/2010/main" val="83804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0134-7A72-486C-8E2C-2E8194AD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The Tangerine Academy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D5042-FA17-4CB7-8E55-CDC0F7B56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4459"/>
            <a:ext cx="5018480" cy="429250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The technical assistance platform for the development and sharing of tools and learning resources to support further roll-out of HIV and health service models for transgender people. 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2D82884-39D8-4F0B-A2FD-84A228F28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51" y="1597101"/>
            <a:ext cx="4996356" cy="43646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5DBE17-E397-443B-94AF-0C3D9C60C2B3}"/>
              </a:ext>
            </a:extLst>
          </p:cNvPr>
          <p:cNvSpPr txBox="1"/>
          <p:nvPr/>
        </p:nvSpPr>
        <p:spPr>
          <a:xfrm>
            <a:off x="6742772" y="5909402"/>
            <a:ext cx="3106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C546F"/>
                </a:solidFill>
              </a:rPr>
              <a:t>The Academy’s Three Schemes</a:t>
            </a:r>
          </a:p>
        </p:txBody>
      </p:sp>
    </p:spTree>
    <p:extLst>
      <p:ext uri="{BB962C8B-B14F-4D97-AF65-F5344CB8AC3E}">
        <p14:creationId xmlns:p14="http://schemas.microsoft.com/office/powerpoint/2010/main" val="16410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Conclusions and challenges ahead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Century Gothic" panose="020B0502020202020204" pitchFamily="34" charset="0"/>
              </a:rPr>
              <a:t>Trans-led, integrated services works</a:t>
            </a:r>
          </a:p>
          <a:p>
            <a:r>
              <a:rPr lang="en-US" sz="2600" dirty="0" smtClean="0">
                <a:latin typeface="Century Gothic" panose="020B0502020202020204" pitchFamily="34" charset="0"/>
              </a:rPr>
              <a:t>Low </a:t>
            </a:r>
            <a:r>
              <a:rPr lang="en-US" sz="2600" dirty="0">
                <a:latin typeface="Century Gothic" panose="020B0502020202020204" pitchFamily="34" charset="0"/>
              </a:rPr>
              <a:t>PrEP uptake </a:t>
            </a:r>
            <a:endParaRPr lang="en-US" sz="2600" dirty="0" smtClean="0">
              <a:latin typeface="Century Gothic" panose="020B0502020202020204" pitchFamily="34" charset="0"/>
            </a:endParaRPr>
          </a:p>
          <a:p>
            <a:r>
              <a:rPr lang="en-US" sz="2600" dirty="0" smtClean="0">
                <a:latin typeface="Century Gothic" panose="020B0502020202020204" pitchFamily="34" charset="0"/>
              </a:rPr>
              <a:t>Limited </a:t>
            </a:r>
            <a:r>
              <a:rPr lang="en-US" sz="2600" dirty="0">
                <a:latin typeface="Century Gothic" panose="020B0502020202020204" pitchFamily="34" charset="0"/>
              </a:rPr>
              <a:t>reach to subgroups: young TGW, TGW sex </a:t>
            </a:r>
            <a:r>
              <a:rPr lang="en-US" sz="2600" dirty="0" smtClean="0">
                <a:latin typeface="Century Gothic" panose="020B0502020202020204" pitchFamily="34" charset="0"/>
              </a:rPr>
              <a:t>workers</a:t>
            </a:r>
          </a:p>
          <a:p>
            <a:r>
              <a:rPr lang="en-US" sz="2600" dirty="0" smtClean="0">
                <a:latin typeface="Century Gothic" panose="020B0502020202020204" pitchFamily="34" charset="0"/>
              </a:rPr>
              <a:t>Inadequate psychosocial support and mental health counseling </a:t>
            </a:r>
            <a:endParaRPr lang="en-US" sz="2600" baseline="30000" dirty="0" smtClean="0">
              <a:latin typeface="Century Gothic" panose="020B0502020202020204" pitchFamily="34" charset="0"/>
            </a:endParaRPr>
          </a:p>
          <a:p>
            <a:r>
              <a:rPr lang="en-US" sz="2600" dirty="0" smtClean="0">
                <a:latin typeface="Century Gothic" panose="020B0502020202020204" pitchFamily="34" charset="0"/>
              </a:rPr>
              <a:t>Hormone </a:t>
            </a:r>
            <a:r>
              <a:rPr lang="en-US" sz="2600" dirty="0">
                <a:latin typeface="Century Gothic" panose="020B0502020202020204" pitchFamily="34" charset="0"/>
              </a:rPr>
              <a:t>services not supported under </a:t>
            </a:r>
            <a:r>
              <a:rPr lang="en-US" sz="2600" dirty="0" smtClean="0">
                <a:latin typeface="Century Gothic" panose="020B0502020202020204" pitchFamily="34" charset="0"/>
              </a:rPr>
              <a:t>UHC</a:t>
            </a:r>
          </a:p>
          <a:p>
            <a:r>
              <a:rPr lang="en-US" sz="2600" dirty="0" smtClean="0">
                <a:latin typeface="Century Gothic" panose="020B0502020202020204" pitchFamily="34" charset="0"/>
              </a:rPr>
              <a:t>Drivers of HIV-epidemic in TGW clients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6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DE0B89-DA4D-4547-B89F-D09604401F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700" y="2446866"/>
            <a:ext cx="2730603" cy="8319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EFD738-0CF3-49D5-9867-E88088ED8F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340" y="2398667"/>
            <a:ext cx="1316218" cy="8316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2DC7C3-4CE5-490B-AFB5-29EA2C62C2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82" y="3765212"/>
            <a:ext cx="948959" cy="8611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8326CB-57D1-4545-B532-FA4B407BF4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073" y="4025187"/>
            <a:ext cx="1322038" cy="5892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B969CC-A156-4B7C-95AA-1D7988FF19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687" y="2436396"/>
            <a:ext cx="2080345" cy="8751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152650" y="394154"/>
            <a:ext cx="7886700" cy="91502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44982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0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Gilead: travel support, speakers fees</a:t>
            </a:r>
          </a:p>
          <a:p>
            <a:r>
              <a:rPr lang="en-US" dirty="0" err="1" smtClean="0"/>
              <a:t>Alere</a:t>
            </a:r>
            <a:r>
              <a:rPr lang="en-US" dirty="0" smtClean="0"/>
              <a:t>: speakers fees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83274-F0FF-4E6A-BB98-9D6333270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Thailand’s new HIV infections by route of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DFA11EB-3158-42CB-8411-40F095893C7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52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229E504D-C14C-4317-9C66-5E58092BCCA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87472" y="1386276"/>
          <a:ext cx="2923954" cy="298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0C3F453B-1153-4B46-81F4-0F36108DECA1}"/>
              </a:ext>
            </a:extLst>
          </p:cNvPr>
          <p:cNvGrpSpPr/>
          <p:nvPr/>
        </p:nvGrpSpPr>
        <p:grpSpPr>
          <a:xfrm>
            <a:off x="7453423" y="4584294"/>
            <a:ext cx="792052" cy="1295401"/>
            <a:chOff x="5929423" y="4584293"/>
            <a:chExt cx="792052" cy="12954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775E39-AC54-4DA7-912A-9E94AA006F0A}"/>
                </a:ext>
              </a:extLst>
            </p:cNvPr>
            <p:cNvSpPr/>
            <p:nvPr/>
          </p:nvSpPr>
          <p:spPr>
            <a:xfrm>
              <a:off x="5929423" y="4936719"/>
              <a:ext cx="792052" cy="942975"/>
            </a:xfrm>
            <a:prstGeom prst="rect">
              <a:avLst/>
            </a:prstGeom>
            <a:noFill/>
            <a:ln w="19050" cap="flat" cmpd="sng" algn="ctr">
              <a:solidFill>
                <a:srgbClr val="DE2B2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CF3493CE-C106-427D-9C09-5C0E638A7D34}"/>
                </a:ext>
              </a:extLst>
            </p:cNvPr>
            <p:cNvSpPr/>
            <p:nvPr/>
          </p:nvSpPr>
          <p:spPr>
            <a:xfrm rot="16200000">
              <a:off x="6149237" y="4604931"/>
              <a:ext cx="352425" cy="311150"/>
            </a:xfrm>
            <a:prstGeom prst="rightArrow">
              <a:avLst/>
            </a:prstGeom>
            <a:solidFill>
              <a:srgbClr val="DE2B2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01A4F6C-D2EE-4951-858F-5407F7B8E0F3}"/>
              </a:ext>
            </a:extLst>
          </p:cNvPr>
          <p:cNvSpPr txBox="1"/>
          <p:nvPr/>
        </p:nvSpPr>
        <p:spPr>
          <a:xfrm>
            <a:off x="8740776" y="3943083"/>
            <a:ext cx="955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C546F"/>
                </a:solidFill>
                <a:effectLst/>
                <a:uLnTx/>
                <a:uFillTx/>
              </a:rPr>
              <a:t>Sex work</a:t>
            </a: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C546F"/>
                </a:solidFill>
                <a:effectLst/>
                <a:uLnTx/>
                <a:uFillTx/>
              </a:rPr>
              <a:t>2,245 (8%)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1C301C-9232-4056-8FFB-392059F7BA67}"/>
              </a:ext>
            </a:extLst>
          </p:cNvPr>
          <p:cNvCxnSpPr/>
          <p:nvPr/>
        </p:nvCxnSpPr>
        <p:spPr>
          <a:xfrm>
            <a:off x="8372475" y="4131747"/>
            <a:ext cx="368300" cy="0"/>
          </a:xfrm>
          <a:prstGeom prst="straightConnector1">
            <a:avLst/>
          </a:prstGeom>
          <a:noFill/>
          <a:ln w="6350" cap="flat" cmpd="sng" algn="ctr">
            <a:solidFill>
              <a:srgbClr val="3C546F"/>
            </a:solidFill>
            <a:prstDash val="solid"/>
            <a:miter lim="800000"/>
            <a:tailEnd type="oval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0CCCB0-F2EA-458C-9149-CDAE9FE8146B}"/>
              </a:ext>
            </a:extLst>
          </p:cNvPr>
          <p:cNvSpPr txBox="1"/>
          <p:nvPr/>
        </p:nvSpPr>
        <p:spPr>
          <a:xfrm>
            <a:off x="8740776" y="3489229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C546F"/>
                </a:solidFill>
                <a:effectLst/>
                <a:uLnTx/>
                <a:uFillTx/>
              </a:rPr>
              <a:t>Spousal</a:t>
            </a: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C546F"/>
                </a:solidFill>
                <a:effectLst/>
                <a:uLnTx/>
                <a:uFillTx/>
              </a:rPr>
              <a:t>7,226 (26%)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B762E2-5B8E-4B7D-8F21-197163A513BF}"/>
              </a:ext>
            </a:extLst>
          </p:cNvPr>
          <p:cNvCxnSpPr/>
          <p:nvPr/>
        </p:nvCxnSpPr>
        <p:spPr>
          <a:xfrm>
            <a:off x="8372475" y="3677893"/>
            <a:ext cx="368300" cy="0"/>
          </a:xfrm>
          <a:prstGeom prst="straightConnector1">
            <a:avLst/>
          </a:prstGeom>
          <a:noFill/>
          <a:ln w="6350" cap="flat" cmpd="sng" algn="ctr">
            <a:solidFill>
              <a:srgbClr val="3C546F"/>
            </a:solidFill>
            <a:prstDash val="solid"/>
            <a:miter lim="800000"/>
            <a:tailEnd type="oval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55B6822-F728-4E9E-9ED8-BFA03FD16A7B}"/>
              </a:ext>
            </a:extLst>
          </p:cNvPr>
          <p:cNvSpPr txBox="1"/>
          <p:nvPr/>
        </p:nvSpPr>
        <p:spPr>
          <a:xfrm>
            <a:off x="8740775" y="3054391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C546F"/>
                </a:solidFill>
                <a:effectLst/>
                <a:uLnTx/>
                <a:uFillTx/>
              </a:rPr>
              <a:t>Casual sex</a:t>
            </a: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C546F"/>
                </a:solidFill>
                <a:effectLst/>
                <a:uLnTx/>
                <a:uFillTx/>
              </a:rPr>
              <a:t>2,396 (8%)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48A3B1-F905-4C10-B584-90ECA8EB3E39}"/>
              </a:ext>
            </a:extLst>
          </p:cNvPr>
          <p:cNvCxnSpPr/>
          <p:nvPr/>
        </p:nvCxnSpPr>
        <p:spPr>
          <a:xfrm>
            <a:off x="8372475" y="3243055"/>
            <a:ext cx="368300" cy="0"/>
          </a:xfrm>
          <a:prstGeom prst="straightConnector1">
            <a:avLst/>
          </a:prstGeom>
          <a:noFill/>
          <a:ln w="6350" cap="flat" cmpd="sng" algn="ctr">
            <a:solidFill>
              <a:srgbClr val="3C546F"/>
            </a:solidFill>
            <a:prstDash val="solid"/>
            <a:miter lim="800000"/>
            <a:tailEnd type="oval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E1F89C6-9FE9-4AD0-AF63-242EE23E0815}"/>
              </a:ext>
            </a:extLst>
          </p:cNvPr>
          <p:cNvSpPr txBox="1"/>
          <p:nvPr/>
        </p:nvSpPr>
        <p:spPr>
          <a:xfrm>
            <a:off x="8740775" y="2421381"/>
            <a:ext cx="1422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C546F"/>
                </a:solidFill>
                <a:effectLst/>
                <a:uLnTx/>
                <a:uFillTx/>
              </a:rPr>
              <a:t>Male-male sex</a:t>
            </a: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C546F"/>
                </a:solidFill>
                <a:effectLst/>
                <a:uLnTx/>
                <a:uFillTx/>
              </a:rPr>
              <a:t>14,700 (53%)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B55385-95F9-45CD-9A4E-475368441FDB}"/>
              </a:ext>
            </a:extLst>
          </p:cNvPr>
          <p:cNvCxnSpPr/>
          <p:nvPr/>
        </p:nvCxnSpPr>
        <p:spPr>
          <a:xfrm>
            <a:off x="8372475" y="2610045"/>
            <a:ext cx="368300" cy="0"/>
          </a:xfrm>
          <a:prstGeom prst="straightConnector1">
            <a:avLst/>
          </a:prstGeom>
          <a:noFill/>
          <a:ln w="6350" cap="flat" cmpd="sng" algn="ctr">
            <a:solidFill>
              <a:srgbClr val="3C546F"/>
            </a:solidFill>
            <a:prstDash val="solid"/>
            <a:miter lim="800000"/>
            <a:tailEnd type="oval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E5396C9-C199-4596-BD94-589BE3318BEC}"/>
              </a:ext>
            </a:extLst>
          </p:cNvPr>
          <p:cNvSpPr txBox="1"/>
          <p:nvPr/>
        </p:nvSpPr>
        <p:spPr>
          <a:xfrm>
            <a:off x="8740775" y="1581657"/>
            <a:ext cx="1459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C546F"/>
                </a:solidFill>
                <a:effectLst/>
                <a:uLnTx/>
                <a:uFillTx/>
              </a:rPr>
              <a:t>Needle sharing</a:t>
            </a: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C546F"/>
                </a:solidFill>
                <a:effectLst/>
                <a:uLnTx/>
                <a:uFillTx/>
              </a:rPr>
              <a:t>1,314 (5%)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C607FCF-FFC0-4DEF-AA1A-F634D5F2B95E}"/>
              </a:ext>
            </a:extLst>
          </p:cNvPr>
          <p:cNvCxnSpPr/>
          <p:nvPr/>
        </p:nvCxnSpPr>
        <p:spPr>
          <a:xfrm>
            <a:off x="8372475" y="1770321"/>
            <a:ext cx="368300" cy="0"/>
          </a:xfrm>
          <a:prstGeom prst="straightConnector1">
            <a:avLst/>
          </a:prstGeom>
          <a:noFill/>
          <a:ln w="6350" cap="flat" cmpd="sng" algn="ctr">
            <a:solidFill>
              <a:srgbClr val="3C546F"/>
            </a:solidFill>
            <a:prstDash val="solid"/>
            <a:miter lim="800000"/>
            <a:tailEnd type="oval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37496A8-6D86-4D5E-BDF2-81854CB5D45E}"/>
              </a:ext>
            </a:extLst>
          </p:cNvPr>
          <p:cNvSpPr/>
          <p:nvPr/>
        </p:nvSpPr>
        <p:spPr>
          <a:xfrm>
            <a:off x="7248939" y="1913162"/>
            <a:ext cx="2596627" cy="1180360"/>
          </a:xfrm>
          <a:prstGeom prst="rect">
            <a:avLst/>
          </a:prstGeom>
          <a:noFill/>
          <a:ln w="19050" cap="flat" cmpd="sng" algn="ctr">
            <a:solidFill>
              <a:srgbClr val="DE2B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41DBB1-465F-4CEF-9682-934563BD9879}"/>
              </a:ext>
            </a:extLst>
          </p:cNvPr>
          <p:cNvSpPr txBox="1"/>
          <p:nvPr/>
        </p:nvSpPr>
        <p:spPr>
          <a:xfrm>
            <a:off x="7307761" y="4301939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DE2B27"/>
                </a:solidFill>
                <a:effectLst/>
                <a:uLnTx/>
                <a:uFillTx/>
              </a:rPr>
              <a:t>2015-2019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DE2B27"/>
              </a:solidFill>
              <a:effectLst/>
              <a:uLnTx/>
              <a:uFillTx/>
            </a:endParaRP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7F97C115-2DAB-4EDB-8AD9-E0F0BBD2526C}"/>
              </a:ext>
            </a:extLst>
          </p:cNvPr>
          <p:cNvSpPr/>
          <p:nvPr/>
        </p:nvSpPr>
        <p:spPr>
          <a:xfrm flipH="1">
            <a:off x="6780671" y="1770322"/>
            <a:ext cx="423572" cy="2463749"/>
          </a:xfrm>
          <a:prstGeom prst="rightBrace">
            <a:avLst>
              <a:gd name="adj1" fmla="val 8333"/>
              <a:gd name="adj2" fmla="val 51113"/>
            </a:avLst>
          </a:prstGeom>
          <a:noFill/>
          <a:ln w="12700" cap="flat" cmpd="sng" algn="ctr">
            <a:solidFill>
              <a:srgbClr val="3C546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9E7F4D-AE37-4721-9852-BB6B0AA79B59}"/>
              </a:ext>
            </a:extLst>
          </p:cNvPr>
          <p:cNvSpPr txBox="1"/>
          <p:nvPr/>
        </p:nvSpPr>
        <p:spPr>
          <a:xfrm>
            <a:off x="5627084" y="2821491"/>
            <a:ext cx="1108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C546F"/>
                </a:solidFill>
                <a:effectLst/>
                <a:uLnTx/>
                <a:uFillTx/>
              </a:rPr>
              <a:t>Est. 29,626</a:t>
            </a:r>
          </a:p>
          <a:p>
            <a:pPr marL="0" marR="0" lvl="0" indent="0" algn="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C546F"/>
                </a:solidFill>
                <a:effectLst/>
                <a:uLnTx/>
                <a:uFillTx/>
              </a:rPr>
              <a:t>new HIV+</a:t>
            </a:r>
          </a:p>
        </p:txBody>
      </p:sp>
    </p:spTree>
    <p:extLst>
      <p:ext uri="{BB962C8B-B14F-4D97-AF65-F5344CB8AC3E}">
        <p14:creationId xmlns:p14="http://schemas.microsoft.com/office/powerpoint/2010/main" val="13231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9"/>
          <a:stretch/>
        </p:blipFill>
        <p:spPr>
          <a:xfrm>
            <a:off x="262004" y="1753564"/>
            <a:ext cx="11803264" cy="465881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20426"/>
            <a:ext cx="10515600" cy="116746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Transgender Women in Thailand:</a:t>
            </a:r>
            <a:br>
              <a:rPr lang="en-US" sz="3200" dirty="0">
                <a:latin typeface="Century Gothic" panose="020B0502020202020204" pitchFamily="34" charset="0"/>
              </a:rPr>
            </a:br>
            <a:r>
              <a:rPr lang="en-US" sz="3200" dirty="0">
                <a:latin typeface="Century Gothic" panose="020B0502020202020204" pitchFamily="34" charset="0"/>
              </a:rPr>
              <a:t>Population Size Estimation and HIV</a:t>
            </a:r>
          </a:p>
        </p:txBody>
      </p:sp>
    </p:spTree>
    <p:extLst>
      <p:ext uri="{BB962C8B-B14F-4D97-AF65-F5344CB8AC3E}">
        <p14:creationId xmlns:p14="http://schemas.microsoft.com/office/powerpoint/2010/main" val="40762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54A3F-B7D8-41D2-B2EB-13E44119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Stigma and Discrimination in Healthcare Settings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82154-EEF9-43B1-BFE7-B36D6F16F7B3}"/>
              </a:ext>
            </a:extLst>
          </p:cNvPr>
          <p:cNvSpPr txBox="1"/>
          <p:nvPr/>
        </p:nvSpPr>
        <p:spPr>
          <a:xfrm>
            <a:off x="1849556" y="4790994"/>
            <a:ext cx="850522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Sources: </a:t>
            </a:r>
          </a:p>
          <a:p>
            <a:pPr defTabSz="457200"/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*Thai Transgender Alliance and Transgender Europe, 2015</a:t>
            </a:r>
          </a:p>
          <a:p>
            <a:pPr defTabSz="457200"/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** Report of a pilot: 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  <a:hlinkClick r:id="rId3"/>
              </a:rPr>
              <a:t>Developing Tools and Methods to Measure HIV-related Stigma and Discrimination in Health Care Settings in Thailand </a:t>
            </a: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  <a:hlinkClick r:id="rId3"/>
              </a:rPr>
              <a:t>and</a:t>
            </a: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; </a:t>
            </a: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  <a:hlinkClick r:id="rId4"/>
              </a:rPr>
              <a:t>the 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  <a:hlinkClick r:id="rId4"/>
              </a:rPr>
              <a:t>HIV Stigma and Discrimination Survey Guidelines and Procedures Manual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, International Health Policy Program, National AIDS Management Center (NAMC) </a:t>
            </a: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Thailand, Ministry 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of Public Health (November 2014).</a:t>
            </a:r>
          </a:p>
          <a:p>
            <a:pPr defTabSz="457200"/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6665D155-C470-4CCE-8512-07D5DAEE5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95" y="1438126"/>
            <a:ext cx="9338002" cy="3292244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CF2895-89CE-40A2-8FAD-DE99FC6BBE9D}"/>
              </a:ext>
            </a:extLst>
          </p:cNvPr>
          <p:cNvSpPr txBox="1"/>
          <p:nvPr/>
        </p:nvSpPr>
        <p:spPr>
          <a:xfrm>
            <a:off x="3721240" y="426777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  <a:latin typeface="Calibri"/>
              </a:rPr>
              <a:t>*</a:t>
            </a:r>
            <a:endParaRPr lang="en-US" sz="1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ABA120-4E2D-4978-9BA2-9FB79722B4D7}"/>
              </a:ext>
            </a:extLst>
          </p:cNvPr>
          <p:cNvSpPr txBox="1"/>
          <p:nvPr/>
        </p:nvSpPr>
        <p:spPr>
          <a:xfrm>
            <a:off x="7028822" y="34290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  <a:latin typeface="Calibri"/>
              </a:rPr>
              <a:t>**</a:t>
            </a:r>
            <a:endParaRPr lang="en-US" sz="1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CF6B7C-2930-406F-A936-677EADB15378}"/>
              </a:ext>
            </a:extLst>
          </p:cNvPr>
          <p:cNvSpPr txBox="1"/>
          <p:nvPr/>
        </p:nvSpPr>
        <p:spPr>
          <a:xfrm>
            <a:off x="9855646" y="400616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  <a:latin typeface="Calibri"/>
              </a:rPr>
              <a:t>**</a:t>
            </a:r>
            <a:endParaRPr lang="en-US" sz="11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5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0743A0-DE05-49FE-AF71-AF79D8F0793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1524000" y="1349264"/>
            <a:chExt cx="9144000" cy="5535397"/>
          </a:xfrm>
        </p:grpSpPr>
        <p:pic>
          <p:nvPicPr>
            <p:cNvPr id="4" name="Content Placeholder 5" descr="DSCF7063.JPG">
              <a:extLst>
                <a:ext uri="{FF2B5EF4-FFF2-40B4-BE49-F238E27FC236}">
                  <a16:creationId xmlns:a16="http://schemas.microsoft.com/office/drawing/2014/main" id="{A44AFF81-73EB-45CA-BB9C-9E5F68C610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9" t="6309" r="123" b="26729"/>
            <a:stretch/>
          </p:blipFill>
          <p:spPr>
            <a:xfrm>
              <a:off x="1524000" y="1349264"/>
              <a:ext cx="9144000" cy="553539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EA43D4-B1D2-4E34-88E3-EFF16D063FF2}"/>
                </a:ext>
              </a:extLst>
            </p:cNvPr>
            <p:cNvSpPr txBox="1"/>
            <p:nvPr/>
          </p:nvSpPr>
          <p:spPr>
            <a:xfrm>
              <a:off x="1524000" y="6120771"/>
              <a:ext cx="9144000" cy="670735"/>
            </a:xfrm>
            <a:prstGeom prst="rect">
              <a:avLst/>
            </a:prstGeom>
            <a:solidFill>
              <a:srgbClr val="3C546F">
                <a:alpha val="58039"/>
              </a:srgbClr>
            </a:solidFill>
          </p:spPr>
          <p:txBody>
            <a:bodyPr wrap="square" lIns="457200" rtlCol="0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white"/>
                  </a:solidFill>
                  <a:latin typeface="+mj-lt"/>
                </a:rPr>
                <a:t>The 1st National Trans Community Consultation</a:t>
              </a:r>
            </a:p>
            <a:p>
              <a:pPr defTabSz="457200"/>
              <a:r>
                <a:rPr lang="en-US" sz="2400" dirty="0">
                  <a:solidFill>
                    <a:prstClr val="white"/>
                  </a:solidFill>
                  <a:latin typeface="+mj-lt"/>
                </a:rPr>
                <a:t>The Dialogue: Trans Communities and Health Provider (</a:t>
              </a:r>
              <a:r>
                <a:rPr lang="en-US" sz="1600" dirty="0">
                  <a:solidFill>
                    <a:prstClr val="white"/>
                  </a:solidFill>
                  <a:latin typeface="+mj-lt"/>
                </a:rPr>
                <a:t>September 17, 2015)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01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C374-5591-4420-843B-2CB4EB748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F58423"/>
                </a:solidFill>
                <a:latin typeface="Century Gothic" panose="020B0502020202020204" pitchFamily="34" charset="0"/>
              </a:rPr>
              <a:t>Tangerine Community Health Clinic:</a:t>
            </a:r>
            <a:r>
              <a:rPr lang="en-US" sz="2400" b="0" dirty="0">
                <a:latin typeface="Century Gothic" panose="020B0502020202020204" pitchFamily="34" charset="0"/>
              </a:rPr>
              <a:t/>
            </a:r>
            <a:br>
              <a:rPr lang="en-US" sz="2400" b="0" dirty="0">
                <a:latin typeface="Century Gothic" panose="020B0502020202020204" pitchFamily="34" charset="0"/>
              </a:rPr>
            </a:br>
            <a:r>
              <a:rPr lang="en-US" sz="2400" b="0" dirty="0" smtClean="0">
                <a:latin typeface="Century Gothic" panose="020B0502020202020204" pitchFamily="34" charset="0"/>
              </a:rPr>
              <a:t>Transgender-led</a:t>
            </a:r>
            <a:r>
              <a:rPr lang="en-US" sz="2400" b="0" dirty="0">
                <a:latin typeface="Century Gothic" panose="020B0502020202020204" pitchFamily="34" charset="0"/>
              </a:rPr>
              <a:t>, hormone-integrated </a:t>
            </a:r>
            <a:r>
              <a:rPr lang="en-US" sz="2400" b="0" dirty="0" smtClean="0">
                <a:latin typeface="Century Gothic" panose="020B0502020202020204" pitchFamily="34" charset="0"/>
              </a:rPr>
              <a:t>sexual </a:t>
            </a:r>
            <a:r>
              <a:rPr lang="en-US" sz="2400" b="0" dirty="0">
                <a:latin typeface="Century Gothic" panose="020B0502020202020204" pitchFamily="34" charset="0"/>
              </a:rPr>
              <a:t>health </a:t>
            </a:r>
            <a:r>
              <a:rPr lang="en-US" sz="2400" b="0" dirty="0" smtClean="0">
                <a:latin typeface="Century Gothic" panose="020B0502020202020204" pitchFamily="34" charset="0"/>
              </a:rPr>
              <a:t>clinic</a:t>
            </a:r>
            <a:endParaRPr lang="en-US" sz="2400" b="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DB4B3-7A3A-4E58-BBF4-AD5F1136E7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052" y="1597717"/>
            <a:ext cx="1613454" cy="4504002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4E529B1-9628-4AF1-8360-F776183391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1" t="4004" r="6866" b="6156"/>
          <a:stretch/>
        </p:blipFill>
        <p:spPr>
          <a:xfrm>
            <a:off x="3874474" y="1597717"/>
            <a:ext cx="6096000" cy="43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7451DF-22FC-4AD4-98A5-62BEEAB7E324}"/>
              </a:ext>
            </a:extLst>
          </p:cNvPr>
          <p:cNvSpPr/>
          <p:nvPr/>
        </p:nvSpPr>
        <p:spPr>
          <a:xfrm>
            <a:off x="5113866" y="1601479"/>
            <a:ext cx="7078134" cy="32923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4E5352-DCFB-4168-ADA2-D289FF88BA28}"/>
              </a:ext>
            </a:extLst>
          </p:cNvPr>
          <p:cNvSpPr/>
          <p:nvPr/>
        </p:nvSpPr>
        <p:spPr>
          <a:xfrm>
            <a:off x="937550" y="1601479"/>
            <a:ext cx="4142450" cy="3310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2CC5CA-CB5C-4F63-ADAF-4E9E27043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216"/>
            <a:ext cx="10515600" cy="94426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The Comprehensive Health Service Package </a:t>
            </a:r>
            <a:r>
              <a:rPr lang="en-US" sz="2800" dirty="0" smtClean="0"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2800" dirty="0" smtClean="0">
                <a:latin typeface="Century Gothic" panose="020B0502020202020204" pitchFamily="34" charset="0"/>
              </a:rPr>
              <a:t>for </a:t>
            </a:r>
            <a:r>
              <a:rPr lang="en-US" sz="2800" dirty="0">
                <a:latin typeface="Century Gothic" panose="020B0502020202020204" pitchFamily="34" charset="0"/>
              </a:rPr>
              <a:t>Transgender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BB628-9C51-452C-AA8D-FA30AE498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717" y="2247713"/>
            <a:ext cx="5911241" cy="2267919"/>
          </a:xfrm>
        </p:spPr>
        <p:txBody>
          <a:bodyPr numCol="2" spcCol="18288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latin typeface="Century Gothic" panose="020B0502020202020204" pitchFamily="34" charset="0"/>
              </a:rPr>
              <a:t>HIV testing, syphilis testing 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latin typeface="Century Gothic" panose="020B0502020202020204" pitchFamily="34" charset="0"/>
              </a:rPr>
              <a:t>Condom and lubricant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latin typeface="Century Gothic" panose="020B0502020202020204" pitchFamily="34" charset="0"/>
              </a:rPr>
              <a:t>Anal and neovaginal Pap smears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latin typeface="Century Gothic" panose="020B0502020202020204" pitchFamily="34" charset="0"/>
              </a:rPr>
              <a:t>High Resolution Anoscopy and Neovaginoscopy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latin typeface="Century Gothic" panose="020B0502020202020204" pitchFamily="34" charset="0"/>
              </a:rPr>
              <a:t>PrEP and PEP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latin typeface="Century Gothic" panose="020B0502020202020204" pitchFamily="34" charset="0"/>
              </a:rPr>
              <a:t>Same-day ARV treatment, CD4 count and viral load testing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latin typeface="Century Gothic" panose="020B0502020202020204" pitchFamily="34" charset="0"/>
              </a:rPr>
              <a:t>STI treatment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latin typeface="Century Gothic" panose="020B0502020202020204" pitchFamily="34" charset="0"/>
              </a:rPr>
              <a:t>Vaccination for hepatitis A, B and HPV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B13329-D744-46B0-8052-2943064FDEB3}"/>
              </a:ext>
            </a:extLst>
          </p:cNvPr>
          <p:cNvSpPr/>
          <p:nvPr/>
        </p:nvSpPr>
        <p:spPr>
          <a:xfrm>
            <a:off x="5312832" y="1754408"/>
            <a:ext cx="4828118" cy="310621"/>
          </a:xfrm>
          <a:prstGeom prst="rect">
            <a:avLst/>
          </a:prstGeom>
          <a:solidFill>
            <a:srgbClr val="00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SEXUAL HEALTH SERVICES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10A610-4AC2-4346-A66F-A283FF160582}"/>
              </a:ext>
            </a:extLst>
          </p:cNvPr>
          <p:cNvSpPr txBox="1">
            <a:spLocks/>
          </p:cNvSpPr>
          <p:nvPr/>
        </p:nvSpPr>
        <p:spPr>
          <a:xfrm>
            <a:off x="1234080" y="2346590"/>
            <a:ext cx="3506015" cy="1528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4A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FF9900"/>
              </a:buClr>
            </a:pPr>
            <a:r>
              <a:rPr lang="en-US" sz="1800" b="1" dirty="0">
                <a:latin typeface="Century Gothic" panose="020B0502020202020204" pitchFamily="34" charset="0"/>
              </a:rPr>
              <a:t>Counseling on gender transition</a:t>
            </a:r>
          </a:p>
          <a:p>
            <a:pPr>
              <a:spcBef>
                <a:spcPts val="600"/>
              </a:spcBef>
              <a:buClr>
                <a:srgbClr val="FF9900"/>
              </a:buClr>
            </a:pPr>
            <a:r>
              <a:rPr lang="en-US" sz="1800" b="1" dirty="0">
                <a:latin typeface="Century Gothic" panose="020B0502020202020204" pitchFamily="34" charset="0"/>
              </a:rPr>
              <a:t>Hormone prescription</a:t>
            </a:r>
          </a:p>
          <a:p>
            <a:pPr>
              <a:spcBef>
                <a:spcPts val="600"/>
              </a:spcBef>
              <a:buClr>
                <a:srgbClr val="FF9900"/>
              </a:buClr>
            </a:pPr>
            <a:r>
              <a:rPr lang="en-US" sz="1800" b="1" dirty="0">
                <a:latin typeface="Century Gothic" panose="020B0502020202020204" pitchFamily="34" charset="0"/>
              </a:rPr>
              <a:t>Hormone level monitoring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b="1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D20DD7FD-5B20-4098-A7C5-7012FC14DDA5}"/>
              </a:ext>
            </a:extLst>
          </p:cNvPr>
          <p:cNvSpPr/>
          <p:nvPr/>
        </p:nvSpPr>
        <p:spPr>
          <a:xfrm>
            <a:off x="1053760" y="1754408"/>
            <a:ext cx="3866657" cy="310621"/>
          </a:xfrm>
          <a:prstGeom prst="homePlat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HORMONE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b="1" dirty="0">
                <a:latin typeface="Century Gothic" panose="020B0502020202020204" pitchFamily="34" charset="0"/>
              </a:rPr>
              <a:t>SERVICES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C73B17-0275-4EF9-8B60-5D280AEA3E10}"/>
              </a:ext>
            </a:extLst>
          </p:cNvPr>
          <p:cNvSpPr txBox="1">
            <a:spLocks/>
          </p:cNvSpPr>
          <p:nvPr/>
        </p:nvSpPr>
        <p:spPr>
          <a:xfrm>
            <a:off x="5181600" y="5269063"/>
            <a:ext cx="4959351" cy="1496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4A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D1296F"/>
              </a:buClr>
            </a:pPr>
            <a:r>
              <a:rPr lang="en-US" sz="1600" b="1" dirty="0">
                <a:latin typeface="Century Gothic" panose="020B0502020202020204" pitchFamily="34" charset="0"/>
              </a:rPr>
              <a:t>Mental health support and referrals</a:t>
            </a:r>
          </a:p>
          <a:p>
            <a:pPr>
              <a:spcBef>
                <a:spcPts val="600"/>
              </a:spcBef>
              <a:buClr>
                <a:srgbClr val="D1296F"/>
              </a:buClr>
            </a:pPr>
            <a:r>
              <a:rPr lang="en-US" sz="1600" b="1" dirty="0">
                <a:latin typeface="Century Gothic" panose="020B0502020202020204" pitchFamily="34" charset="0"/>
              </a:rPr>
              <a:t>Referrals for gender affirming surgery</a:t>
            </a:r>
          </a:p>
          <a:p>
            <a:pPr>
              <a:spcBef>
                <a:spcPts val="600"/>
              </a:spcBef>
              <a:buClr>
                <a:srgbClr val="D1296F"/>
              </a:buClr>
            </a:pPr>
            <a:r>
              <a:rPr lang="en-US" sz="1600" b="1" dirty="0">
                <a:latin typeface="Century Gothic" panose="020B0502020202020204" pitchFamily="34" charset="0"/>
              </a:rPr>
              <a:t>Referrals for legal services</a:t>
            </a:r>
          </a:p>
          <a:p>
            <a:pPr>
              <a:spcBef>
                <a:spcPts val="600"/>
              </a:spcBef>
              <a:buClr>
                <a:srgbClr val="D1296F"/>
              </a:buClr>
            </a:pPr>
            <a:r>
              <a:rPr lang="en-US" sz="1600" b="1" dirty="0">
                <a:latin typeface="Century Gothic" panose="020B0502020202020204" pitchFamily="34" charset="0"/>
              </a:rPr>
              <a:t>Botox &amp; skin care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D3F2E-AE6E-4153-9F5A-4E9BA282D79A}"/>
              </a:ext>
            </a:extLst>
          </p:cNvPr>
          <p:cNvSpPr/>
          <p:nvPr/>
        </p:nvSpPr>
        <p:spPr>
          <a:xfrm>
            <a:off x="5231343" y="4948088"/>
            <a:ext cx="2277533" cy="266700"/>
          </a:xfrm>
          <a:prstGeom prst="rect">
            <a:avLst/>
          </a:prstGeom>
          <a:solidFill>
            <a:srgbClr val="D12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WELL-BEING </a:t>
            </a:r>
            <a:r>
              <a:rPr lang="en-US" sz="1400" b="1" dirty="0">
                <a:latin typeface="Century Gothic" panose="020B0502020202020204" pitchFamily="34" charset="0"/>
              </a:rPr>
              <a:t>SERVICES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6255DE-ADC3-489C-A832-9016A1BCC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0" y="1647315"/>
            <a:ext cx="534634" cy="52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Tangerine’s Performance</a:t>
            </a:r>
            <a:b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US" sz="2400" b="0" dirty="0">
                <a:solidFill>
                  <a:prstClr val="black"/>
                </a:solidFill>
                <a:latin typeface="Century Gothic" panose="020B0502020202020204" pitchFamily="34" charset="0"/>
              </a:rPr>
              <a:t>(November 2015 – April 2019)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0"/>
          <a:stretch/>
        </p:blipFill>
        <p:spPr>
          <a:xfrm>
            <a:off x="574238" y="1406408"/>
            <a:ext cx="11154219" cy="496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EVENTION">
      <a:dk1>
        <a:srgbClr val="4A515B"/>
      </a:dk1>
      <a:lt1>
        <a:sysClr val="window" lastClr="FFFFFF"/>
      </a:lt1>
      <a:dk2>
        <a:srgbClr val="4A515B"/>
      </a:dk2>
      <a:lt2>
        <a:srgbClr val="E7E6E6"/>
      </a:lt2>
      <a:accent1>
        <a:srgbClr val="DE2C28"/>
      </a:accent1>
      <a:accent2>
        <a:srgbClr val="79CED6"/>
      </a:accent2>
      <a:accent3>
        <a:srgbClr val="757070"/>
      </a:accent3>
      <a:accent4>
        <a:srgbClr val="00B6D2"/>
      </a:accent4>
      <a:accent5>
        <a:srgbClr val="4A515B"/>
      </a:accent5>
      <a:accent6>
        <a:srgbClr val="F26522"/>
      </a:accent6>
      <a:hlink>
        <a:srgbClr val="F26522"/>
      </a:hlink>
      <a:folHlink>
        <a:srgbClr val="2FC1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387</Words>
  <Application>Microsoft Office PowerPoint</Application>
  <PresentationFormat>Widescreen</PresentationFormat>
  <Paragraphs>79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Courier New</vt:lpstr>
      <vt:lpstr>Wingdings</vt:lpstr>
      <vt:lpstr>Office Theme</vt:lpstr>
      <vt:lpstr>The Tangerine Clinic:  Integrated Healthcare Services for Transgender People</vt:lpstr>
      <vt:lpstr>Disclosures</vt:lpstr>
      <vt:lpstr>Thailand’s new HIV infections by route of transmission</vt:lpstr>
      <vt:lpstr>Transgender Women in Thailand: Population Size Estimation and HIV</vt:lpstr>
      <vt:lpstr>Stigma and Discrimination in Healthcare Settings</vt:lpstr>
      <vt:lpstr>PowerPoint Presentation</vt:lpstr>
      <vt:lpstr>Tangerine Community Health Clinic: Transgender-led, hormone-integrated sexual health clinic</vt:lpstr>
      <vt:lpstr>The Comprehensive Health Service Package  for Transgender Women</vt:lpstr>
      <vt:lpstr>Tangerine’s Performance (November 2015 – April 2019)</vt:lpstr>
      <vt:lpstr>TGW Client Characteristics</vt:lpstr>
      <vt:lpstr>Male sexual partners of TGW</vt:lpstr>
      <vt:lpstr>Male sexual partners of TGW: 21 couples</vt:lpstr>
      <vt:lpstr>Sexual and Gender-Based Violence (SGBV)  among transgender clients at Tangerine Clinic</vt:lpstr>
      <vt:lpstr>Keys to Success</vt:lpstr>
      <vt:lpstr>The Tangerine Academy </vt:lpstr>
      <vt:lpstr>Conclusions and challenges ahead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Kung</dc:creator>
  <cp:lastModifiedBy>Reshmie Ramautarsing</cp:lastModifiedBy>
  <cp:revision>30</cp:revision>
  <dcterms:created xsi:type="dcterms:W3CDTF">2019-03-11T14:42:13Z</dcterms:created>
  <dcterms:modified xsi:type="dcterms:W3CDTF">2019-07-22T07:48:13Z</dcterms:modified>
</cp:coreProperties>
</file>